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Amatic SC"/>
      <p:regular r:id="rId17"/>
      <p:bold r:id="rId18"/>
    </p:embeddedFont>
    <p:embeddedFont>
      <p:font typeface="Ubuntu Medium"/>
      <p:regular r:id="rId19"/>
      <p:bold r:id="rId20"/>
      <p:italic r:id="rId21"/>
      <p:boldItalic r:id="rId22"/>
    </p:embeddedFont>
    <p:embeddedFont>
      <p:font typeface="Source Code Pr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buntuMedium-bold.fntdata"/><Relationship Id="rId22" Type="http://schemas.openxmlformats.org/officeDocument/2006/relationships/font" Target="fonts/UbuntuMedium-boldItalic.fntdata"/><Relationship Id="rId21" Type="http://schemas.openxmlformats.org/officeDocument/2006/relationships/font" Target="fonts/UbuntuMedium-italic.fntdata"/><Relationship Id="rId24" Type="http://schemas.openxmlformats.org/officeDocument/2006/relationships/font" Target="fonts/SourceCodePro-bold.fntdata"/><Relationship Id="rId23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urceCodePro-boldItalic.fntdata"/><Relationship Id="rId25" Type="http://schemas.openxmlformats.org/officeDocument/2006/relationships/font" Target="fonts/SourceCodePr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AmaticSC-regular.fntdata"/><Relationship Id="rId16" Type="http://schemas.openxmlformats.org/officeDocument/2006/relationships/slide" Target="slides/slide12.xml"/><Relationship Id="rId19" Type="http://schemas.openxmlformats.org/officeDocument/2006/relationships/font" Target="fonts/UbuntuMedium-regular.fntdata"/><Relationship Id="rId18" Type="http://schemas.openxmlformats.org/officeDocument/2006/relationships/font" Target="fonts/AmaticSC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9df37ed29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9df37ed29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9e0c8b140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9e0c8b140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9e0c8b14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9e0c8b14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9ded1f78c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9ded1f78c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9ded1f78c8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9ded1f78c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ded1f78c8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ded1f78c8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9ded1f78c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9ded1f78c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9ded1f78c8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9ded1f78c8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9e01a2ae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9e01a2ae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9e01a2ae9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9e01a2ae9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9e01a2ae9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9e01a2ae9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976925"/>
            <a:ext cx="9144000" cy="18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200"/>
              <a:t>bokeh</a:t>
            </a:r>
            <a:endParaRPr sz="18200"/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311700" y="3542550"/>
            <a:ext cx="8520600" cy="148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José Luis Quintero Cañizalez - 20181020061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Juan Sebastián Sánchez Tabares - 20181020008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David Armando Rodríguez Varón - 20181020041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Instalación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/>
              <a:t>Para </a:t>
            </a:r>
            <a:r>
              <a:rPr lang="es" sz="2100"/>
              <a:t>instalar Bokeh se puede utilizar la </a:t>
            </a:r>
            <a:r>
              <a:rPr b="1" lang="es" sz="2100"/>
              <a:t>distribución Anaconda Python</a:t>
            </a:r>
            <a:r>
              <a:rPr lang="es" sz="2100"/>
              <a:t>, ingrese el siguiente comando en un símbolo del sistema de Bash o Windows:</a:t>
            </a:r>
            <a:endParaRPr sz="2100"/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2100">
                <a:solidFill>
                  <a:schemeClr val="dk1"/>
                </a:solidFill>
                <a:highlight>
                  <a:srgbClr val="35363A"/>
                </a:highlight>
                <a:latin typeface="Ubuntu Medium"/>
                <a:ea typeface="Ubuntu Medium"/>
                <a:cs typeface="Ubuntu Medium"/>
                <a:sym typeface="Ubuntu Medium"/>
              </a:rPr>
              <a:t>    </a:t>
            </a:r>
            <a:r>
              <a:rPr lang="es" sz="1200">
                <a:solidFill>
                  <a:srgbClr val="35363A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2100">
                <a:solidFill>
                  <a:schemeClr val="lt1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s" sz="2100">
                <a:solidFill>
                  <a:schemeClr val="lt1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o</a:t>
            </a:r>
            <a:r>
              <a:rPr lang="es" sz="2100">
                <a:solidFill>
                  <a:schemeClr val="lt1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nda install</a:t>
            </a:r>
            <a:r>
              <a:rPr lang="es" sz="2100">
                <a:solidFill>
                  <a:schemeClr val="lt2"/>
                </a:solidFill>
                <a:highlight>
                  <a:srgbClr val="35363A"/>
                </a:highlight>
                <a:latin typeface="Ubuntu Medium"/>
                <a:ea typeface="Ubuntu Medium"/>
                <a:cs typeface="Ubuntu Medium"/>
                <a:sym typeface="Ubuntu Medium"/>
              </a:rPr>
              <a:t> </a:t>
            </a:r>
            <a:r>
              <a:rPr lang="es" sz="2100">
                <a:solidFill>
                  <a:schemeClr val="accent6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bokeh </a:t>
            </a:r>
            <a:r>
              <a:rPr lang="es" sz="2100">
                <a:solidFill>
                  <a:schemeClr val="dk1"/>
                </a:solidFill>
                <a:highlight>
                  <a:srgbClr val="35363A"/>
                </a:highlight>
                <a:latin typeface="Ubuntu Medium"/>
                <a:ea typeface="Ubuntu Medium"/>
                <a:cs typeface="Ubuntu Medium"/>
                <a:sym typeface="Ubuntu Medium"/>
              </a:rPr>
              <a:t>   </a:t>
            </a:r>
            <a:r>
              <a:rPr lang="es" sz="2100">
                <a:solidFill>
                  <a:srgbClr val="35363A"/>
                </a:solidFill>
                <a:highlight>
                  <a:srgbClr val="35363A"/>
                </a:highlight>
                <a:latin typeface="Ubuntu Medium"/>
                <a:ea typeface="Ubuntu Medium"/>
                <a:cs typeface="Ubuntu Medium"/>
                <a:sym typeface="Ubuntu Medium"/>
              </a:rPr>
              <a:t>.</a:t>
            </a:r>
            <a:endParaRPr sz="2100">
              <a:solidFill>
                <a:srgbClr val="35363A"/>
              </a:solidFill>
              <a:highlight>
                <a:srgbClr val="35363A"/>
              </a:highlight>
              <a:latin typeface="Ubuntu Medium"/>
              <a:ea typeface="Ubuntu Medium"/>
              <a:cs typeface="Ubuntu Medium"/>
              <a:sym typeface="Ubuntu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highlight>
                <a:schemeClr val="dk2"/>
              </a:highlight>
              <a:latin typeface="Ubuntu Medium"/>
              <a:ea typeface="Ubuntu Medium"/>
              <a:cs typeface="Ubuntu Medium"/>
              <a:sym typeface="Ubuntu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/>
              <a:t>Para instalar usando </a:t>
            </a:r>
            <a:r>
              <a:rPr b="1" lang="es" sz="2100"/>
              <a:t>pip</a:t>
            </a:r>
            <a:r>
              <a:rPr lang="es" sz="2100"/>
              <a:t>, ingrese el siguiente comando en un símbolo del sistema de Bash o Windows:</a:t>
            </a:r>
            <a:endParaRPr sz="2100"/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" sz="2100">
                <a:solidFill>
                  <a:schemeClr val="dk1"/>
                </a:solidFill>
                <a:highlight>
                  <a:srgbClr val="35363A"/>
                </a:highlight>
                <a:latin typeface="Ubuntu Medium"/>
                <a:ea typeface="Ubuntu Medium"/>
                <a:cs typeface="Ubuntu Medium"/>
                <a:sym typeface="Ubuntu Medium"/>
              </a:rPr>
              <a:t> </a:t>
            </a:r>
            <a:r>
              <a:rPr lang="es" sz="2100">
                <a:solidFill>
                  <a:schemeClr val="dk1"/>
                </a:solidFill>
                <a:highlight>
                  <a:srgbClr val="35363A"/>
                </a:highlight>
                <a:latin typeface="Ubuntu Medium"/>
                <a:ea typeface="Ubuntu Medium"/>
                <a:cs typeface="Ubuntu Medium"/>
                <a:sym typeface="Ubuntu Medium"/>
              </a:rPr>
              <a:t>      </a:t>
            </a:r>
            <a:r>
              <a:rPr lang="es" sz="2100">
                <a:solidFill>
                  <a:srgbClr val="35363A"/>
                </a:solidFill>
                <a:highlight>
                  <a:srgbClr val="35363A"/>
                </a:highlight>
                <a:latin typeface="Ubuntu Medium"/>
                <a:ea typeface="Ubuntu Medium"/>
                <a:cs typeface="Ubuntu Medium"/>
                <a:sym typeface="Ubuntu Medium"/>
              </a:rPr>
              <a:t>.</a:t>
            </a:r>
            <a:r>
              <a:rPr lang="es" sz="2100">
                <a:solidFill>
                  <a:schemeClr val="lt1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pip install </a:t>
            </a:r>
            <a:r>
              <a:rPr lang="es" sz="2100">
                <a:solidFill>
                  <a:schemeClr val="accent6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bokeh</a:t>
            </a:r>
            <a:r>
              <a:rPr lang="es" sz="2100">
                <a:solidFill>
                  <a:schemeClr val="accent6"/>
                </a:solidFill>
                <a:highlight>
                  <a:srgbClr val="35363A"/>
                </a:highlight>
                <a:latin typeface="Ubuntu Medium"/>
                <a:ea typeface="Ubuntu Medium"/>
                <a:cs typeface="Ubuntu Medium"/>
                <a:sym typeface="Ubuntu Medium"/>
              </a:rPr>
              <a:t> </a:t>
            </a:r>
            <a:r>
              <a:rPr lang="es" sz="2100">
                <a:solidFill>
                  <a:schemeClr val="dk1"/>
                </a:solidFill>
                <a:highlight>
                  <a:srgbClr val="35363A"/>
                </a:highlight>
                <a:latin typeface="Ubuntu Medium"/>
                <a:ea typeface="Ubuntu Medium"/>
                <a:cs typeface="Ubuntu Medium"/>
                <a:sym typeface="Ubuntu Medium"/>
              </a:rPr>
              <a:t>     </a:t>
            </a:r>
            <a:r>
              <a:rPr lang="es" sz="2100">
                <a:solidFill>
                  <a:srgbClr val="35363A"/>
                </a:solidFill>
                <a:highlight>
                  <a:srgbClr val="35363A"/>
                </a:highlight>
                <a:latin typeface="Ubuntu Medium"/>
                <a:ea typeface="Ubuntu Medium"/>
                <a:cs typeface="Ubuntu Medium"/>
                <a:sym typeface="Ubuntu Medium"/>
              </a:rPr>
              <a:t>.</a:t>
            </a:r>
            <a:endParaRPr sz="2100">
              <a:solidFill>
                <a:srgbClr val="35363A"/>
              </a:solidFill>
              <a:highlight>
                <a:srgbClr val="35363A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</a:t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228675"/>
            <a:ext cx="3798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Resultado:</a:t>
            </a:r>
            <a:endParaRPr/>
          </a:p>
        </p:txBody>
      </p:sp>
      <p:sp>
        <p:nvSpPr>
          <p:cNvPr id="125" name="Google Shape;125;p23"/>
          <p:cNvSpPr txBox="1"/>
          <p:nvPr/>
        </p:nvSpPr>
        <p:spPr>
          <a:xfrm>
            <a:off x="4277700" y="363450"/>
            <a:ext cx="4866300" cy="4416600"/>
          </a:xfrm>
          <a:prstGeom prst="rect">
            <a:avLst/>
          </a:prstGeom>
          <a:solidFill>
            <a:srgbClr val="35363A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75715E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# importar la librería</a:t>
            </a:r>
            <a:endParaRPr b="1" sz="1200">
              <a:solidFill>
                <a:srgbClr val="F92672"/>
              </a:solidFill>
              <a:highlight>
                <a:srgbClr val="35363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accent5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200">
                <a:solidFill>
                  <a:schemeClr val="accent5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bokeh.plotting </a:t>
            </a:r>
            <a:r>
              <a:rPr b="1" lang="es" sz="1200">
                <a:solidFill>
                  <a:schemeClr val="accent5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s" sz="1200">
                <a:solidFill>
                  <a:schemeClr val="accent5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figure, output_file, show</a:t>
            </a: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00">
                <a:solidFill>
                  <a:srgbClr val="75715E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# Prepara algunos datos</a:t>
            </a: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x = [1, 2, 3, 4, 5]</a:t>
            </a: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y = [6, 7, 2, 4, 5]</a:t>
            </a: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00">
                <a:solidFill>
                  <a:srgbClr val="75715E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# Archivo estático HTML</a:t>
            </a: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output_file(</a:t>
            </a:r>
            <a:r>
              <a:rPr lang="es" sz="1200">
                <a:solidFill>
                  <a:schemeClr val="accent6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"lines.html"</a:t>
            </a: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00">
                <a:solidFill>
                  <a:srgbClr val="75715E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# Crea un nuevo gráfico con texto para el título y ejes</a:t>
            </a: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p = figure(title = </a:t>
            </a:r>
            <a:r>
              <a:rPr lang="es" sz="1200">
                <a:solidFill>
                  <a:schemeClr val="accent6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"simple line example"</a:t>
            </a: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, x_axis_label = </a:t>
            </a:r>
            <a:r>
              <a:rPr lang="es" sz="1200">
                <a:solidFill>
                  <a:schemeClr val="accent6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'x'</a:t>
            </a: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, y_axis_label = </a:t>
            </a:r>
            <a:r>
              <a:rPr lang="es" sz="1200">
                <a:solidFill>
                  <a:schemeClr val="accent6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'y'</a:t>
            </a: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00">
                <a:solidFill>
                  <a:srgbClr val="75715E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# Agrega una línea de renderizado con leyenda y grosor definido</a:t>
            </a: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p.line(x, y, legend_label = </a:t>
            </a:r>
            <a:r>
              <a:rPr lang="es" sz="1200">
                <a:solidFill>
                  <a:schemeClr val="accent6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"Temp."</a:t>
            </a: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, line_width = 2)</a:t>
            </a: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00">
                <a:solidFill>
                  <a:srgbClr val="75715E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# Muestra el resultado</a:t>
            </a:r>
            <a:b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00">
                <a:solidFill>
                  <a:srgbClr val="DDDDDD"/>
                </a:solidFill>
                <a:highlight>
                  <a:srgbClr val="35363A"/>
                </a:highlight>
                <a:latin typeface="Consolas"/>
                <a:ea typeface="Consolas"/>
                <a:cs typeface="Consolas"/>
                <a:sym typeface="Consolas"/>
              </a:rPr>
              <a:t>show(p)</a:t>
            </a:r>
            <a:endParaRPr>
              <a:highlight>
                <a:srgbClr val="35363A"/>
              </a:highlight>
            </a:endParaRPr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375" y="1587050"/>
            <a:ext cx="3293250" cy="327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Contribución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/>
              <a:t>Bokeh es un proyecto Open Source, y puedes hacer tus contribuciones para mejorarlo en el GitHub oficial de la librería </a:t>
            </a:r>
            <a:r>
              <a:rPr lang="es" sz="1600"/>
              <a:t>siguiendo la guía del desarrollador disponible en la web oficial</a:t>
            </a:r>
            <a:endParaRPr sz="1600"/>
          </a:p>
        </p:txBody>
      </p:sp>
      <p:grpSp>
        <p:nvGrpSpPr>
          <p:cNvPr id="133" name="Google Shape;133;p24"/>
          <p:cNvGrpSpPr/>
          <p:nvPr/>
        </p:nvGrpSpPr>
        <p:grpSpPr>
          <a:xfrm>
            <a:off x="656150" y="2177950"/>
            <a:ext cx="7831700" cy="2390925"/>
            <a:chOff x="395000" y="2296725"/>
            <a:chExt cx="7831700" cy="2390925"/>
          </a:xfrm>
        </p:grpSpPr>
        <p:pic>
          <p:nvPicPr>
            <p:cNvPr id="134" name="Google Shape;134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5000" y="2296726"/>
              <a:ext cx="7831699" cy="2390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" name="Google Shape;135;p24"/>
            <p:cNvSpPr/>
            <p:nvPr/>
          </p:nvSpPr>
          <p:spPr>
            <a:xfrm>
              <a:off x="8043100" y="2296725"/>
              <a:ext cx="183600" cy="172800"/>
            </a:xfrm>
            <a:prstGeom prst="rect">
              <a:avLst/>
            </a:prstGeom>
            <a:solidFill>
              <a:srgbClr val="3536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BOKEH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228675"/>
            <a:ext cx="55872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700"/>
              <a:t>Librería interactiva que es usada para visualización en sitios web, provee al usuario la construcción de gráficas y permite un gran desempeño en bases de datos.</a:t>
            </a:r>
            <a:endParaRPr sz="270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6350" y="2498280"/>
            <a:ext cx="2725946" cy="8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Aplicaciones para datos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228675"/>
            <a:ext cx="42603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/>
              <a:t>Es usada en conjunto con NumPy, Scipy, Pandas, Dask, Scikit-Learn, OpenCV entre otras gracias a su gran cantidad de widgets interactivos que permiten interacción en buscadores WEB. </a:t>
            </a:r>
            <a:endParaRPr sz="2200"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6550" y="1793875"/>
            <a:ext cx="4095750" cy="22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Paneles sofisticados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228675"/>
            <a:ext cx="4260300" cy="33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/>
              <a:t>Es usado para la publicación de informes y datos a audiencias, contiene paneles sofisticados, ofrece su propia </a:t>
            </a:r>
            <a:r>
              <a:rPr lang="es" sz="2200"/>
              <a:t>cuadrícula</a:t>
            </a:r>
            <a:r>
              <a:rPr lang="es" sz="2200"/>
              <a:t> y grandes cantidades de plantillas.</a:t>
            </a:r>
            <a:endParaRPr sz="2200"/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7557" l="0" r="0" t="1714"/>
          <a:stretch/>
        </p:blipFill>
        <p:spPr>
          <a:xfrm>
            <a:off x="4572000" y="1479188"/>
            <a:ext cx="4267200" cy="28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exploración interactiva de datos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228675"/>
            <a:ext cx="4260300" cy="33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/>
              <a:t>Posee compatibilidad con Jupyter notebook, JupyterLab entre otros, introduce </a:t>
            </a:r>
            <a:r>
              <a:rPr lang="es" sz="2200"/>
              <a:t>gráficas</a:t>
            </a:r>
            <a:r>
              <a:rPr lang="es" sz="2200"/>
              <a:t> interactivas con un solo llamado.</a:t>
            </a:r>
            <a:endParaRPr sz="2200"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284550"/>
            <a:ext cx="4267200" cy="3533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Visualización y transmisión de datos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228675"/>
            <a:ext cx="4260300" cy="33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/>
              <a:t>Permite la transmisión de datos de todo tipo, incluyendo de mercados, IOT, sensores </a:t>
            </a:r>
            <a:r>
              <a:rPr lang="es" sz="2200"/>
              <a:t>físicos</a:t>
            </a:r>
            <a:r>
              <a:rPr lang="es" sz="2200"/>
              <a:t> entre otros, con gran facilidad y una </a:t>
            </a:r>
            <a:r>
              <a:rPr lang="es" sz="2200"/>
              <a:t>línea</a:t>
            </a:r>
            <a:r>
              <a:rPr lang="es" sz="2200"/>
              <a:t> de código.</a:t>
            </a:r>
            <a:endParaRPr sz="2200"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5100" y="1331400"/>
            <a:ext cx="4267201" cy="313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funciona?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4116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Bokeh puede producir una </a:t>
            </a:r>
            <a:r>
              <a:rPr lang="es"/>
              <a:t>visualización</a:t>
            </a:r>
            <a:r>
              <a:rPr lang="es"/>
              <a:t> de manera elegante e interactiva de alto rendimiento para un conjunto muy grande de datos y de esta forma generar gráficos </a:t>
            </a:r>
            <a:r>
              <a:rPr lang="es"/>
              <a:t>estudiables</a:t>
            </a:r>
            <a:r>
              <a:rPr lang="es"/>
              <a:t> de una manera muy </a:t>
            </a:r>
            <a:r>
              <a:rPr lang="es"/>
              <a:t>rápida, aunque cabe aclarar que se encuentra dirigida a ser usada para los navegadores web.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2398" y="1199004"/>
            <a:ext cx="3999001" cy="3399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Beneficios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Para un </a:t>
            </a:r>
            <a:r>
              <a:rPr lang="es"/>
              <a:t>científico</a:t>
            </a:r>
            <a:r>
              <a:rPr lang="es"/>
              <a:t> de datos le permite crear </a:t>
            </a:r>
            <a:r>
              <a:rPr lang="es"/>
              <a:t>gráficos</a:t>
            </a:r>
            <a:r>
              <a:rPr lang="es"/>
              <a:t> complejos de una forma </a:t>
            </a:r>
            <a:r>
              <a:rPr lang="es"/>
              <a:t>rápida</a:t>
            </a:r>
            <a:r>
              <a:rPr lang="es"/>
              <a:t> y eficaz.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Librería</a:t>
            </a:r>
            <a:r>
              <a:rPr lang="es"/>
              <a:t> con salida a muchos medios u otros lenguajes de web.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Uss visualizaciones pueden ser incrustadas en otra aplicaciones.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Sus</a:t>
            </a:r>
            <a:r>
              <a:rPr lang="es"/>
              <a:t> visualizaciones se pueden convertir en datos estudiables por otras </a:t>
            </a:r>
            <a:r>
              <a:rPr lang="es"/>
              <a:t>librerías.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Es muy flexible respecto a aplicar interacciones en su diseño y generar estilos de visualización.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Desventajas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228675"/>
            <a:ext cx="8520600" cy="351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Es una </a:t>
            </a:r>
            <a:r>
              <a:rPr lang="es"/>
              <a:t>librería moderna lo que hace que se encuentre en desarrollo y por tanto su código en el futuro puede no ser totalmente reutilizable.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Relativamente tiene menos opciones de visualización con otro tipo de librerías más experimentadas y desarrolladas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